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3300"/>
    <a:srgbClr val="663300"/>
    <a:srgbClr val="003300"/>
    <a:srgbClr val="003399"/>
    <a:srgbClr val="996633"/>
    <a:srgbClr val="00808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88FA-79DA-48DF-855B-510BB48469C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22E7-B541-41E2-B578-0F9B25F0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88FA-79DA-48DF-855B-510BB48469C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22E7-B541-41E2-B578-0F9B25F0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88FA-79DA-48DF-855B-510BB48469C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22E7-B541-41E2-B578-0F9B25F0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88FA-79DA-48DF-855B-510BB48469C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22E7-B541-41E2-B578-0F9B25F0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88FA-79DA-48DF-855B-510BB48469C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22E7-B541-41E2-B578-0F9B25F0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88FA-79DA-48DF-855B-510BB48469C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22E7-B541-41E2-B578-0F9B25F0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88FA-79DA-48DF-855B-510BB48469C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22E7-B541-41E2-B578-0F9B25F0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88FA-79DA-48DF-855B-510BB48469C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22E7-B541-41E2-B578-0F9B25F0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88FA-79DA-48DF-855B-510BB48469C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22E7-B541-41E2-B578-0F9B25F0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88FA-79DA-48DF-855B-510BB48469C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22E7-B541-41E2-B578-0F9B25F0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88FA-79DA-48DF-855B-510BB48469C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22E7-B541-41E2-B578-0F9B25F0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88FA-79DA-48DF-855B-510BB48469C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22E7-B541-41E2-B578-0F9B25F03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14290"/>
            <a:ext cx="750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Главный закон нашей страны</a:t>
            </a:r>
            <a:endParaRPr lang="ru-RU" sz="8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12 &amp;dcy;&amp;iecy;&amp;kcy;&amp;acy;&amp;bcy;&amp;rcy;&amp;yacy; &amp;vcy; &amp;CHcy;&amp;ucy;&amp;kcy;&amp;ocy;&amp;tcy;&amp;scy;&amp;kcy;&amp;ocy;&amp;mcy; &amp;acy;&amp;vcy;&amp;tcy;&amp;ocy;&amp;ncy;&amp;ocy;&amp;mcy;&amp;ncy;&amp;ocy;&amp;mcy; &amp;ocy;&amp;kcy;&amp;rcy;&amp;ucy;&amp;gcy;&amp;iecy; &amp;pcy;&amp;rcy;&amp;ocy;&amp;jcy;&amp;dcy;&amp;iecy;&amp;tcy; &amp;ocy;&amp;bcy;&amp;shchcy;&amp;iecy;&amp;rcy;&amp;ocy;&amp;scy;&amp;scy;&amp;icy;&amp;jcy;&amp;scy;&amp;kcy;&amp;icy;&amp;jcy; &amp;dcy;&amp;iecy;&amp;ncy;&amp;softcy; &amp;pcy;&amp;rcy;&amp;icy;&amp;iocy;&amp;mcy;&amp;acy; &amp;gcy;&amp;rcy;&amp;acy;&amp;zhcy;&amp;dcy;&amp;a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3762358" cy="37623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4500570"/>
            <a:ext cx="76438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Выставку подготовили: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Илюхина О.И., Сучкова Е.Б, Лукина О.П. </a:t>
            </a:r>
          </a:p>
          <a:p>
            <a:endParaRPr lang="ru-RU" dirty="0"/>
          </a:p>
        </p:txBody>
      </p:sp>
      <p:pic>
        <p:nvPicPr>
          <p:cNvPr id="22530" name="Picture 2" descr="&amp;Vcy;&amp;Ocy;&amp;Lcy;&amp;SHcy;&amp;IEcy;&amp;Bcy;&amp;Ncy;&amp;Icy;&amp;Kcy;&amp;Icy; &amp;Rcy;&amp;Ocy;&amp;Scy;&amp;Scy;&amp;Icy;&amp;Icy;"/>
          <p:cNvPicPr>
            <a:picLocks noChangeAspect="1" noChangeArrowheads="1"/>
          </p:cNvPicPr>
          <p:nvPr/>
        </p:nvPicPr>
        <p:blipFill>
          <a:blip r:embed="rId2"/>
          <a:srcRect b="7692"/>
          <a:stretch>
            <a:fillRect/>
          </a:stretch>
        </p:blipFill>
        <p:spPr bwMode="auto">
          <a:xfrm>
            <a:off x="2071670" y="642918"/>
            <a:ext cx="5072098" cy="34290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2 &amp;dcy;&amp;iecy;&amp;kcy;&amp;acy;&amp;bcy;&amp;rcy;&amp;yacy; - &amp;Dcy;&amp;iecy;&amp;ncy;&amp;softcy; &amp;Kcy;&amp;ocy;&amp;ncy;&amp;scy;&amp;tcy;&amp;icy;&amp;tcy;&amp;ucy;&amp;tscy;&amp;icy;&amp;icy; &amp;Rcy;&amp;ocy;&amp;scy;&amp;scy;&amp;icy;&amp;jcy;&amp;scy;&amp;kcy;&amp;ocy;&amp;jcy; &amp;Fcy;&amp;iecy;&amp;dcy;&amp;iecy;&amp;rcy;&amp;acy;&amp;tscy;&amp;icy;&amp;icy; - &amp;Mcy;&amp;icy;&amp;lcy;&amp;lcy;&amp;icy;&amp;ocy;&amp;ncy; &amp;Pcy;&amp;ocy;&amp;dcy;&amp;acy;&amp;r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2571768" cy="386714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71802" y="500042"/>
            <a:ext cx="4630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67.400.1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К65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Федерации: 2007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1121" y="1571612"/>
            <a:ext cx="65328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Мы, многонациональный народ Российской Федерации, 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оединенные общей судьбой на своей земле, утверждая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права и свободы человека, гражданский мир и согласие,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охраняя исторически сложившиеся государственное единство,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сходя из общепризнанных принципов равноправия и 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амоопределения народов,  чтя память предков, передавших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  любовь и уважение к Отечеству, веру в добро и 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праведливость. Возрождая суверенную государственность </a:t>
            </a: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 и утверждая незыблемость ее демократической основы,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тремясь обеспечить благополучие и процветание 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России, исходя из ответственности за свою Родину перед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ынешним и будущими поколениями, сознавая себя частью </a:t>
            </a:r>
          </a:p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ирового сообщества, принимаем 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КОНСТИТУЦИЮ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428604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 — основной закон Российской Федерации, нормативный правовой акт, обладающий высшей юридической силой, закрепляющий основы конституционного строя, государственное устройство, образование представительных, исполнительных, судебных органов власти и систему местного самоуправления, права и свободы человека и гражданина.</a:t>
            </a:r>
            <a:endParaRPr lang="ru-RU" sz="2400" b="1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&amp;Dcy;&amp;iecy;&amp;ncy;&amp;softcy; &amp;Kcy;&amp;ocy;&amp;ncy;&amp;scy;&amp;tcy;&amp;icy;&amp;tcy;&amp;ucy;&amp;tscy;&amp;icy;&amp;icy; &amp;Rcy;&amp;Fcy;, 12 &amp;dcy;&amp;iecy;&amp;kcy;&amp;acy;&amp;bcy;&amp;rcy;&amp;yacy;. - 12 &amp;Dcy;&amp;iecy;&amp;kcy;&amp;acy;&amp;bcy;&amp;rcy;&amp;yacy; 2013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643314"/>
            <a:ext cx="6357982" cy="300641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knigvyd2\Рабочий стол\выставка конституц\img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500298" cy="36407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142852"/>
            <a:ext cx="442794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610</a:t>
            </a:r>
          </a:p>
          <a:p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 78</a:t>
            </a:r>
          </a:p>
          <a:p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Трудовое право в здравоохранении России:</a:t>
            </a:r>
          </a:p>
          <a:p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уководство.- М., 2007</a:t>
            </a: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285860"/>
            <a:ext cx="67866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руководстве, подготовленном детально, на современном уровне рассматриваются основные вопросы при возникновении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рудовых отношений между работодателем и работником системы здравоохранения; подобраны и систематизированы нормативные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правовые акты, постановления, инструкции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другие документы.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Издание предназначено для руководителей лечебно-профилактических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учреждений, работников кадровых служб и иных специалистов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сферы здравоохранения. Книга будет полезна студентам медицинских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вузов и всем медицинским работникам РФ.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knigvyd2\Рабочий стол\выставка конституц\img214.jpg"/>
          <p:cNvPicPr/>
          <p:nvPr/>
        </p:nvPicPr>
        <p:blipFill>
          <a:blip r:embed="rId3" cstate="print"/>
          <a:srcRect l="6452"/>
          <a:stretch>
            <a:fillRect/>
          </a:stretch>
        </p:blipFill>
        <p:spPr bwMode="auto">
          <a:xfrm>
            <a:off x="6929454" y="3643314"/>
            <a:ext cx="20717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3643314"/>
            <a:ext cx="65722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610.204.1</a:t>
            </a:r>
          </a:p>
          <a:p>
            <a:pPr algn="r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О-64</a:t>
            </a:r>
          </a:p>
          <a:p>
            <a:pPr algn="r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 правовые основы деятельности </a:t>
            </a:r>
          </a:p>
          <a:p>
            <a:pPr algn="r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Федеральной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службы по надзору в сфере защиты прав </a:t>
            </a:r>
          </a:p>
          <a:p>
            <a:pPr algn="r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потребителей и благополучия человека: </a:t>
            </a:r>
          </a:p>
          <a:p>
            <a:pPr algn="r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учебное пособие М., 2011</a:t>
            </a:r>
            <a:endParaRPr lang="ru-RU" sz="17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14950"/>
            <a:ext cx="6786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учебном пособии описаны реформы службы </a:t>
            </a:r>
          </a:p>
          <a:p>
            <a:pPr algn="r"/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санэпиднадзора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и становления службы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 Включены тестовые задания, ситуационные задачи и контрольные вопросы, перечень нормативных документов и список основной литературы. Предназначена студентам медико-профилактических факультетов и ординаторам медицинских вузов.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knigvyd2\Рабочий стол\выставка конституц\img2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2"/>
            <a:ext cx="207170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5984" y="142852"/>
            <a:ext cx="574484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610.2(С):35</a:t>
            </a:r>
          </a:p>
          <a:p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О-75</a:t>
            </a:r>
          </a:p>
          <a:p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медицинского права: учебное пособие.- М., 2007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1357298"/>
            <a:ext cx="6786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книге представлен материал по наиболее важным разделам 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законодательства о здравоохранении. </a:t>
            </a:r>
          </a:p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Издание предназначено для студентов медицинских вузов, аспирантов. организаторов здравоохранения, врачей-клиницистов, экспертов.</a:t>
            </a:r>
          </a:p>
          <a:p>
            <a:endParaRPr lang="ru-RU" dirty="0" smtClean="0"/>
          </a:p>
        </p:txBody>
      </p:sp>
      <p:pic>
        <p:nvPicPr>
          <p:cNvPr id="7" name="Рисунок 6" descr="C:\Documents and Settings\knigvyd2\Рабочий стол\выставка конституц\img2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29000"/>
            <a:ext cx="21431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8860" y="3286124"/>
            <a:ext cx="49450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610.2</a:t>
            </a:r>
          </a:p>
          <a:p>
            <a:r>
              <a:rPr lang="ru-RU" sz="17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С-22</a:t>
            </a:r>
          </a:p>
          <a:p>
            <a:r>
              <a:rPr lang="ru-RU" sz="1700" b="1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Сашко</a:t>
            </a:r>
            <a:r>
              <a:rPr lang="ru-RU" sz="17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, С.Ю.</a:t>
            </a:r>
          </a:p>
          <a:p>
            <a:r>
              <a:rPr lang="ru-RU" sz="17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Медицинское право: учебное пособие. – М., 2009</a:t>
            </a:r>
            <a:endParaRPr lang="ru-RU" sz="17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5" y="4643446"/>
            <a:ext cx="6858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Учебное пособие освещает основные вопросы правоотношений,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возникающих в сфере оказания медицинской помощи населению.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Подвергнуты разбору дефекты оказания медицинской помощи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ведения медицинской  документации. Учебное пособие предназначено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студентам медицинских и юридических вузов. оно представляет интерес для широкого  круга врачей, организаторов здравоохранения. преподавателям медицинских и  юридических дисциплин.</a:t>
            </a:r>
          </a:p>
        </p:txBody>
      </p:sp>
      <p:pic>
        <p:nvPicPr>
          <p:cNvPr id="1028" name="Picture 4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kcy;&amp;lcy;&amp;icy;&amp;pcy;&amp;acy;&amp;rcy;&amp;tcy; - &amp;Rcy;&amp;ocy;&amp;scy;&amp;scy;&amp;icy;&amp;jcy;&amp;scy;&amp;kcy;&amp;acy;&amp;yacy; &amp;scy;&amp;icy;&amp;mcy;&amp;vcy;&amp;ocy;&amp;lcy;&amp;icy;&amp;k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43182"/>
            <a:ext cx="3690911" cy="1476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Acy;&amp;rcy;&amp;khcy;&amp;icy;&amp;vcy; &amp;ncy;&amp;ocy;&amp;vcy;&amp;ocy;&amp;scy;&amp;tcy;&amp;iecy;&amp;jcy; &amp;zcy;&amp;acy; 11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58579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knigvyd2\Рабочий стол\выставка конституц\img2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956429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knigvyd2\Рабочий стол\выставка конституц\img2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571744"/>
            <a:ext cx="18573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knigvyd2\Рабочий стол\выставка конституц\img2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86190"/>
            <a:ext cx="1928826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14546" y="214290"/>
            <a:ext cx="3336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610.2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 33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Федорова М.Ю.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Медицинское право.- М.: 2004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2071678"/>
            <a:ext cx="3038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610.254</a:t>
            </a:r>
          </a:p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Л 47</a:t>
            </a:r>
          </a:p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Леонтьев О.В.</a:t>
            </a:r>
          </a:p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Правоведение. – СПб., 2004</a:t>
            </a:r>
            <a:endParaRPr lang="ru-RU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3857628"/>
            <a:ext cx="2643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610.254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О-28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Ответственность за 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правонарушения в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медицине. – М., 2006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&amp;yucy;&amp;rcy;&amp;icy;&amp;dcy;&amp;icy;&amp;chcy;&amp;iecy;&amp;scy;&amp;kcy;&amp;icy;&amp;iecy; &amp;scy;&amp;iecy;&amp;mcy;&amp;icy;&amp;ncy;&amp;acy;&amp;rcy;&amp;ycy; &amp;Bcy;&amp;lcy;&amp;ocy;&amp;gcy; &amp;TScy;&amp;Ncy;&amp;Tcy;&amp;Icy; &quot;&amp;Pcy;&amp;rcy;&amp;ocy;&amp;gcy;&amp;rcy;&amp;iecy;&amp;scy;&amp;scy;&quot;: &amp;scy;&amp;iecy;&amp;mcy;&amp;icy;&amp;ncy;&amp;acy;&amp;rcy;&amp;ycy;, &amp;ocy;&amp;bcy;&amp;ucy;&amp;chcy;&amp;iecy;&amp;ncy;&amp;icy;&amp;iecy; &amp;pcy;&amp;iecy;&amp;rcy;&amp;scy;&amp;ocy;&amp;ncy;&amp;acy;&amp;l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9728">
            <a:off x="6000760" y="357166"/>
            <a:ext cx="2821140" cy="15852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62" name="Picture 6" descr="&amp;Acy;&amp;dcy;&amp;vcy;&amp;ocy;&amp;kcy;&amp;acy;&amp;tcy; &amp;Acy;&amp;mcy;&amp;acy;&amp;scy;&amp;softcy;&amp;yacy;&amp;ncy;&amp;tscy; &amp;Ecy;&amp;dcy;&amp;ucy;&amp;acy;&amp;rcy;&amp;dcy; &amp;Acy;&amp;kcy;&amp;ocy;&amp;pcy;&amp;ocy;&amp;vcy;&amp;icy;&amp;chcy; - &amp;Kcy;&amp;vcy;&amp;acy;&amp;lcy;&amp;icy;&amp;fcy;&amp;icy;&amp;tscy;&amp;icy;&amp;rcy;&amp;ocy;&amp;vcy;&amp;acy;&amp;ncy;&amp;ncy;&amp;acy;&amp;yacy; &amp;pcy;&amp;rcy;&amp;acy;&amp;vcy;&amp;ocy;&amp;zcy;&amp;acy;&amp;shchcy;&amp;icy;&amp;tcy;&amp;acy; &amp;vcy; &amp;Mcy;&amp;ocy;&amp;scy;&amp;kcy;&amp;vcy;&amp;iecy;. &amp;Acy;&amp;dcy;&amp;vcy;&amp;ocy;&amp;kcy;&amp;acy;&amp;tcy; &amp;pcy;&amp;ocy; &amp;ucy;&amp;gcy;&amp;ocy;&amp;lcy;&amp;ocy;&amp;vcy;&amp;ncy;&amp;ycy;&amp;mcy; &amp;dcy;&amp;iecy;&amp;lcy;&amp;acy;&amp;mcy;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200638"/>
            <a:ext cx="2071702" cy="16573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knigvyd2\Рабочий стол\выставка конституц\img2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52"/>
            <a:ext cx="221389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knigvyd2\Рабочий стол\выставка конституц\img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429000"/>
            <a:ext cx="214313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71802" y="0"/>
            <a:ext cx="36281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610.2</a:t>
            </a:r>
          </a:p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З-61</a:t>
            </a:r>
          </a:p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Зильбер, А.П.</a:t>
            </a:r>
          </a:p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Этюды медицинского права и этики:</a:t>
            </a:r>
          </a:p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монография. – М., 2008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85860"/>
            <a:ext cx="6858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Книга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посвящена проблемам медицинского права и этики повседневной клинической практики. Книга содержит много увлекательных рассуждений</a:t>
            </a:r>
          </a:p>
          <a:p>
            <a:pPr algn="r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этимологии, истории и философии медицинского права и этики. Справочный материал книги включает не стандартные дескрипторы – афоризмы, имена мудрецов морфологических и литературных героев, относящиеся к проблемам книги. Книга предназначена для врачей и преподавателей медицины различных специальностей и студентов – медиков старших курсов.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429000"/>
            <a:ext cx="5665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610.254</a:t>
            </a:r>
          </a:p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 68</a:t>
            </a:r>
          </a:p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Правовая защита жертв вооруженных конфликтов: </a:t>
            </a:r>
          </a:p>
          <a:p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учебное пособие. – М., 2000</a:t>
            </a:r>
            <a:endParaRPr lang="ru-RU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4714884"/>
            <a:ext cx="62630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Издание предназначено студентам и преподавателям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медицинских и юридических высших учебных заведений,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практикующим врачам, медицинским работникам, юристам,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широкому кругу читателей.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&amp;Ncy;&amp;acy;&amp;lcy;&amp;ocy;&amp;gcy;&amp;ocy;&amp;vcy;&amp;ycy;&amp;jcy; &amp;vcy;&amp;ycy;&amp;chcy;&amp;iecy;&amp;tcy; &amp;mcy;&amp;ocy;&amp;zhcy;&amp;ncy;&amp;ocy; &amp;pcy;&amp;ocy;&amp;lcy;&amp;ucy;&amp;chcy;&amp;icy;&amp;tcy;&amp;softcy; &amp;tcy;&amp;ocy;&amp;lcy;&amp;softcy;&amp;kcy;&amp;ocy; &amp;pcy;&amp;ocy;&amp;scy;&amp;lcy;&amp;iecy; &amp;lcy;&amp;iecy;&amp;chcy;&amp;iecy;&amp;ncy;&amp;icy;&amp;yacy; &amp;vcy; &amp;lcy;&amp;icy;&amp;tscy;&amp;iecy;&amp;ncy;&amp;zcy;&amp;icy;&amp;rcy;&amp;ocy;&amp;vcy;&amp;acy;&amp;ncy;&amp;ncy;&amp;ocy;&amp;jcy;. &amp;Ocy;&amp;pcy;&amp;iecy;&amp;rcy;&amp;acy;&amp;tscy;&amp;icy;&amp;icy; &amp;ncy;&amp;acy; &amp;fcy;&amp;icy;&amp;ncy;&amp;acy;&amp;ncy;&amp;scy;&amp;ocy;&amp;vcy;&amp;ycy;&amp;khcy; &amp;rcy;&amp;ycy;&amp;ncy;&amp;kcy;&amp;a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588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ЧГМА</dc:creator>
  <cp:lastModifiedBy>ЧГМА</cp:lastModifiedBy>
  <cp:revision>17</cp:revision>
  <dcterms:created xsi:type="dcterms:W3CDTF">2014-12-03T01:39:38Z</dcterms:created>
  <dcterms:modified xsi:type="dcterms:W3CDTF">2014-12-11T04:50:41Z</dcterms:modified>
</cp:coreProperties>
</file>